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86090-EDAC-4F6F-BC94-A0E85118FEC6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BC62E-136B-4E57-AC5C-8E4903227A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BC62E-136B-4E57-AC5C-8E4903227ACB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08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227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3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481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80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477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192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659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3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881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91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18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9CFE-EC31-4D07-BC75-642018875155}" type="datetimeFigureOut">
              <a:rPr lang="vi-VN" smtClean="0"/>
              <a:t>26/02/2020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D7A8-B2C7-49F3-BC58-6E80B52E02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86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eautiful_season_winter_illustration_art_3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539552" y="446600"/>
            <a:ext cx="8001000" cy="16142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85903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4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vi-VN" sz="4400" b="1" i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060848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</a:rPr>
              <a:t>Hát và vận động theo bài hát ‘‘Mưa bóng mây’’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7" name="Mưa Bóng Mây - Nhạc Cho Bé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694" end="99439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dirty="0" smtClean="0">
                <a:solidFill>
                  <a:schemeClr val="bg1"/>
                </a:solidFill>
                <a:latin typeface="+mn-lt"/>
              </a:rPr>
              <a:t>Tên mộ nước ở gần nước ta có thủ đô là Băng Cốc</a:t>
            </a:r>
            <a:endParaRPr lang="vi-VN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4989195"/>
          </a:xfrm>
          <a:prstGeom prst="rect">
            <a:avLst/>
          </a:prstGeom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8476569" y="6492278"/>
            <a:ext cx="648072" cy="3915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72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dirty="0" smtClean="0">
                <a:solidFill>
                  <a:schemeClr val="bg1"/>
                </a:solidFill>
                <a:latin typeface="+mn-lt"/>
              </a:rPr>
              <a:t>Màu của cánh đồng lúa chín</a:t>
            </a:r>
            <a:endParaRPr lang="vi-VN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640960" cy="5328592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476569" y="6492278"/>
            <a:ext cx="648072" cy="3915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32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dirty="0" smtClean="0">
                <a:solidFill>
                  <a:schemeClr val="bg1"/>
                </a:solidFill>
                <a:latin typeface="+mn-lt"/>
              </a:rPr>
              <a:t>Cây cùng họ với cau, lá to, quả chứa nước ngọt, có cùi</a:t>
            </a:r>
            <a:endParaRPr lang="vi-VN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596336" cy="5128618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476569" y="6492278"/>
            <a:ext cx="648072" cy="3915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51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dirty="0" smtClean="0">
                <a:solidFill>
                  <a:schemeClr val="bg1"/>
                </a:solidFill>
                <a:latin typeface="+mn-lt"/>
              </a:rPr>
              <a:t>Loài thú lớn ở rừng nhiệt đới, có vòi và ngà</a:t>
            </a:r>
            <a:endParaRPr lang="vi-VN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6782"/>
            <a:ext cx="7056784" cy="5292588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476569" y="6492278"/>
            <a:ext cx="648072" cy="3915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7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624736" cy="1143000"/>
          </a:xfrm>
          <a:solidFill>
            <a:srgbClr val="FFFF00"/>
          </a:solidFill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  <a:latin typeface="+mn-lt"/>
              </a:rPr>
              <a:t>TRÒ CHƠI TIẾP SỨC</a:t>
            </a:r>
            <a:endParaRPr lang="vi-VN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vi-VN" b="1" dirty="0" smtClean="0">
                <a:solidFill>
                  <a:srgbClr val="FFC000"/>
                </a:solidFill>
              </a:rPr>
              <a:t>Tìm tiếng có âm đầu l/n</a:t>
            </a:r>
          </a:p>
          <a:p>
            <a:pPr marL="0" indent="0">
              <a:buNone/>
            </a:pPr>
            <a:r>
              <a:rPr lang="vi-VN" b="1" dirty="0" smtClean="0">
                <a:solidFill>
                  <a:schemeClr val="bg1"/>
                </a:solidFill>
              </a:rPr>
              <a:t>Chọn hai đội chơi: mỗi đội 7 HS. Lần lượt tùng học sinh lên viết từ mình tìm được vào bảng. Lưu ý, mỗi lần chỉ 1 học sinh được viết.</a:t>
            </a:r>
          </a:p>
          <a:p>
            <a:pPr marL="0" indent="0">
              <a:buNone/>
            </a:pPr>
            <a:r>
              <a:rPr lang="vi-VN" b="1" dirty="0" smtClean="0">
                <a:solidFill>
                  <a:schemeClr val="bg1"/>
                </a:solidFill>
              </a:rPr>
              <a:t>Nhóm nào tìm được nhiều từ đúng là nhóm thắng cuộc.</a:t>
            </a:r>
            <a:endParaRPr lang="vi-V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475656" y="1628800"/>
            <a:ext cx="6552728" cy="31683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</a:rPr>
              <a:t>  Bài hát chúng ta vừa nghe nhắc đến hiện tượng gì của thời tiết?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-27384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600" b="1" smtClean="0">
                <a:solidFill>
                  <a:schemeClr val="bg1"/>
                </a:solidFill>
              </a:rPr>
              <a:t>Hạt </a:t>
            </a:r>
            <a:r>
              <a:rPr lang="vi-VN" sz="2600" b="1" dirty="0">
                <a:solidFill>
                  <a:schemeClr val="bg1"/>
                </a:solidFill>
              </a:rPr>
              <a:t>mưa</a:t>
            </a:r>
            <a:endParaRPr lang="vi-VN" sz="2600" dirty="0">
              <a:solidFill>
                <a:schemeClr val="bg1"/>
              </a:solidFill>
            </a:endParaRPr>
          </a:p>
          <a:p>
            <a:r>
              <a:rPr lang="vi-VN" sz="2600" dirty="0">
                <a:solidFill>
                  <a:schemeClr val="bg1"/>
                </a:solidFill>
              </a:rPr>
              <a:t>Mây mang đầy mình nước</a:t>
            </a:r>
          </a:p>
          <a:p>
            <a:r>
              <a:rPr lang="vi-VN" sz="2600" dirty="0">
                <a:solidFill>
                  <a:schemeClr val="bg1"/>
                </a:solidFill>
              </a:rPr>
              <a:t>Gió thổi thành hạt mưa</a:t>
            </a:r>
          </a:p>
          <a:p>
            <a:r>
              <a:rPr lang="vi-VN" sz="2600" dirty="0">
                <a:solidFill>
                  <a:schemeClr val="bg1"/>
                </a:solidFill>
              </a:rPr>
              <a:t>Rồi chưa đều cho đất</a:t>
            </a:r>
          </a:p>
          <a:p>
            <a:r>
              <a:rPr lang="vi-VN" sz="2600" dirty="0">
                <a:solidFill>
                  <a:schemeClr val="bg1"/>
                </a:solidFill>
              </a:rPr>
              <a:t>Cho cỏ cây, sông hồ.</a:t>
            </a:r>
          </a:p>
          <a:p>
            <a:r>
              <a:rPr lang="vi-VN" sz="2600" dirty="0">
                <a:solidFill>
                  <a:schemeClr val="bg1"/>
                </a:solidFill>
              </a:rPr>
              <a:t> 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ủ trong vườn</a:t>
            </a:r>
          </a:p>
          <a:p>
            <a:r>
              <a:rPr lang="vi-VN" sz="2600" dirty="0">
                <a:solidFill>
                  <a:schemeClr val="bg1"/>
                </a:solidFill>
              </a:rPr>
              <a:t>Thành mỡ màu của đất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trang mặt nước</a:t>
            </a:r>
          </a:p>
          <a:p>
            <a:r>
              <a:rPr lang="vi-VN" sz="2600" dirty="0">
                <a:solidFill>
                  <a:schemeClr val="bg1"/>
                </a:solidFill>
              </a:rPr>
              <a:t>Làm gương cho trăng soi.</a:t>
            </a:r>
          </a:p>
          <a:p>
            <a:r>
              <a:rPr lang="vi-VN" sz="2600" dirty="0">
                <a:solidFill>
                  <a:schemeClr val="bg1"/>
                </a:solidFill>
              </a:rPr>
              <a:t> 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đến là nghịch</a:t>
            </a:r>
          </a:p>
          <a:p>
            <a:r>
              <a:rPr lang="vi-VN" sz="2600" dirty="0">
                <a:solidFill>
                  <a:schemeClr val="bg1"/>
                </a:solidFill>
              </a:rPr>
              <a:t>Có hôm chẳng cần mây</a:t>
            </a:r>
          </a:p>
          <a:p>
            <a:r>
              <a:rPr lang="vi-VN" sz="2600" dirty="0">
                <a:solidFill>
                  <a:schemeClr val="bg1"/>
                </a:solidFill>
              </a:rPr>
              <a:t>Bất chợt ào ào xuống</a:t>
            </a:r>
          </a:p>
          <a:p>
            <a:r>
              <a:rPr lang="vi-VN" sz="2600" dirty="0">
                <a:solidFill>
                  <a:schemeClr val="bg1"/>
                </a:solidFill>
              </a:rPr>
              <a:t>Rồi ào ào đi ngay.</a:t>
            </a:r>
          </a:p>
          <a:p>
            <a:r>
              <a:rPr lang="vi-VN" sz="2600" dirty="0" smtClean="0">
                <a:solidFill>
                  <a:schemeClr val="bg1"/>
                </a:solidFill>
              </a:rPr>
              <a:t>                 Nguyễn </a:t>
            </a:r>
            <a:r>
              <a:rPr lang="vi-VN" sz="2600" dirty="0">
                <a:solidFill>
                  <a:schemeClr val="bg1"/>
                </a:solidFill>
              </a:rPr>
              <a:t>Khắc Hảo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1519624"/>
            <a:ext cx="403244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000" dirty="0" smtClean="0">
                <a:solidFill>
                  <a:srgbClr val="FF0000"/>
                </a:solidFill>
              </a:rPr>
              <a:t>Những câu thơ nào nói lên tác dụng của hạt mưa?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519624"/>
            <a:ext cx="403244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000" dirty="0" smtClean="0">
                <a:solidFill>
                  <a:srgbClr val="FF0000"/>
                </a:solidFill>
              </a:rPr>
              <a:t>Những câu thơ nào nói lên tính cách tinh nghịch của hạt mưa?</a:t>
            </a:r>
            <a:endParaRPr lang="vi-VN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-27384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smtClean="0">
                <a:solidFill>
                  <a:schemeClr val="bg1"/>
                </a:solidFill>
              </a:rPr>
              <a:t>           </a:t>
            </a:r>
            <a:r>
              <a:rPr lang="vi-VN" sz="2600" b="1" smtClean="0">
                <a:solidFill>
                  <a:schemeClr val="bg1"/>
                </a:solidFill>
              </a:rPr>
              <a:t>Hạt </a:t>
            </a:r>
            <a:r>
              <a:rPr lang="vi-VN" sz="2600" b="1" dirty="0">
                <a:solidFill>
                  <a:schemeClr val="bg1"/>
                </a:solidFill>
              </a:rPr>
              <a:t>mưa</a:t>
            </a:r>
            <a:endParaRPr lang="vi-VN" sz="2600" dirty="0">
              <a:solidFill>
                <a:schemeClr val="bg1"/>
              </a:solidFill>
            </a:endParaRPr>
          </a:p>
          <a:p>
            <a:r>
              <a:rPr lang="vi-VN" sz="2600" dirty="0">
                <a:solidFill>
                  <a:schemeClr val="bg1"/>
                </a:solidFill>
              </a:rPr>
              <a:t>Mây mang đầy mình nước</a:t>
            </a:r>
          </a:p>
          <a:p>
            <a:r>
              <a:rPr lang="vi-VN" sz="2600" dirty="0">
                <a:solidFill>
                  <a:schemeClr val="bg1"/>
                </a:solidFill>
              </a:rPr>
              <a:t>Gió thổi thành hạt mưa</a:t>
            </a:r>
          </a:p>
          <a:p>
            <a:r>
              <a:rPr lang="vi-VN" sz="2600" dirty="0">
                <a:solidFill>
                  <a:schemeClr val="bg1"/>
                </a:solidFill>
              </a:rPr>
              <a:t>Rồi chưa đều cho đất</a:t>
            </a:r>
          </a:p>
          <a:p>
            <a:r>
              <a:rPr lang="vi-VN" sz="2600" dirty="0">
                <a:solidFill>
                  <a:schemeClr val="bg1"/>
                </a:solidFill>
              </a:rPr>
              <a:t>Cho cỏ cây, sông hồ.</a:t>
            </a:r>
          </a:p>
          <a:p>
            <a:r>
              <a:rPr lang="vi-VN" sz="2600" dirty="0">
                <a:solidFill>
                  <a:schemeClr val="bg1"/>
                </a:solidFill>
              </a:rPr>
              <a:t> 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ủ trong vườn</a:t>
            </a:r>
          </a:p>
          <a:p>
            <a:r>
              <a:rPr lang="vi-VN" sz="2600" dirty="0">
                <a:solidFill>
                  <a:schemeClr val="bg1"/>
                </a:solidFill>
              </a:rPr>
              <a:t>Thành mỡ màu của đất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trang mặt nước</a:t>
            </a:r>
          </a:p>
          <a:p>
            <a:r>
              <a:rPr lang="vi-VN" sz="2600" dirty="0">
                <a:solidFill>
                  <a:schemeClr val="bg1"/>
                </a:solidFill>
              </a:rPr>
              <a:t>Làm gương cho trăng soi.</a:t>
            </a:r>
          </a:p>
          <a:p>
            <a:r>
              <a:rPr lang="vi-VN" sz="2600" dirty="0">
                <a:solidFill>
                  <a:schemeClr val="bg1"/>
                </a:solidFill>
              </a:rPr>
              <a:t> 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đến là nghịch</a:t>
            </a:r>
          </a:p>
          <a:p>
            <a:r>
              <a:rPr lang="vi-VN" sz="2600" dirty="0">
                <a:solidFill>
                  <a:schemeClr val="bg1"/>
                </a:solidFill>
              </a:rPr>
              <a:t>Có hôm chẳng cần mây</a:t>
            </a:r>
          </a:p>
          <a:p>
            <a:r>
              <a:rPr lang="vi-VN" sz="2600" dirty="0">
                <a:solidFill>
                  <a:schemeClr val="bg1"/>
                </a:solidFill>
              </a:rPr>
              <a:t>Bất chợt ào ào xuống</a:t>
            </a:r>
          </a:p>
          <a:p>
            <a:r>
              <a:rPr lang="vi-VN" sz="2600" dirty="0">
                <a:solidFill>
                  <a:schemeClr val="bg1"/>
                </a:solidFill>
              </a:rPr>
              <a:t>Rồi ào ào đi ngay.</a:t>
            </a:r>
          </a:p>
          <a:p>
            <a:r>
              <a:rPr lang="vi-VN" sz="2600" dirty="0" smtClean="0">
                <a:solidFill>
                  <a:schemeClr val="bg1"/>
                </a:solidFill>
              </a:rPr>
              <a:t>                 Nguyễn </a:t>
            </a:r>
            <a:r>
              <a:rPr lang="vi-VN" sz="2600" dirty="0">
                <a:solidFill>
                  <a:schemeClr val="bg1"/>
                </a:solidFill>
              </a:rPr>
              <a:t>Khắc Hảo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1196752"/>
            <a:ext cx="403244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000" dirty="0" smtClean="0">
                <a:solidFill>
                  <a:srgbClr val="FF0000"/>
                </a:solidFill>
              </a:rPr>
              <a:t>Bài thơ có mấy khổ? Cách trình bày như thế nào cho đẹp?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32656"/>
            <a:ext cx="367240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</a:rPr>
              <a:t>THẢO LUẬN NHÓM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5440" y="1196752"/>
            <a:ext cx="403244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000" dirty="0" smtClean="0">
                <a:solidFill>
                  <a:srgbClr val="FF0000"/>
                </a:solidFill>
              </a:rPr>
              <a:t>Các dòng thơ được trình bày như thế nào?</a:t>
            </a:r>
            <a:endParaRPr lang="vi-VN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-30408"/>
            <a:ext cx="4572000" cy="68941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600" b="1" smtClean="0">
              <a:solidFill>
                <a:schemeClr val="bg1"/>
              </a:solidFill>
            </a:endParaRPr>
          </a:p>
          <a:p>
            <a:r>
              <a:rPr lang="vi-VN" sz="2600" b="1" smtClean="0">
                <a:solidFill>
                  <a:schemeClr val="bg1"/>
                </a:solidFill>
              </a:rPr>
              <a:t>Hạt mưa</a:t>
            </a:r>
            <a:endParaRPr lang="vi-VN" sz="2600" smtClean="0">
              <a:solidFill>
                <a:schemeClr val="bg1"/>
              </a:solidFill>
            </a:endParaRPr>
          </a:p>
          <a:p>
            <a:r>
              <a:rPr lang="vi-VN" sz="2600" smtClean="0">
                <a:solidFill>
                  <a:schemeClr val="bg1"/>
                </a:solidFill>
              </a:rPr>
              <a:t>Mây </a:t>
            </a:r>
            <a:r>
              <a:rPr lang="vi-VN" sz="2600" dirty="0">
                <a:solidFill>
                  <a:schemeClr val="bg1"/>
                </a:solidFill>
              </a:rPr>
              <a:t>mang đầy mình nước</a:t>
            </a:r>
          </a:p>
          <a:p>
            <a:r>
              <a:rPr lang="vi-VN" sz="2600" dirty="0">
                <a:solidFill>
                  <a:schemeClr val="bg1"/>
                </a:solidFill>
              </a:rPr>
              <a:t>Gió thổi thành hạt mưa</a:t>
            </a:r>
          </a:p>
          <a:p>
            <a:r>
              <a:rPr lang="vi-VN" sz="2600" dirty="0">
                <a:solidFill>
                  <a:schemeClr val="bg1"/>
                </a:solidFill>
              </a:rPr>
              <a:t>Rồi chưa đều cho đất</a:t>
            </a:r>
          </a:p>
          <a:p>
            <a:r>
              <a:rPr lang="vi-VN" sz="2600" dirty="0">
                <a:solidFill>
                  <a:schemeClr val="bg1"/>
                </a:solidFill>
              </a:rPr>
              <a:t>Cho cỏ cây, sông hồ.</a:t>
            </a:r>
          </a:p>
          <a:p>
            <a:r>
              <a:rPr lang="vi-VN" sz="2600" dirty="0">
                <a:solidFill>
                  <a:schemeClr val="bg1"/>
                </a:solidFill>
              </a:rPr>
              <a:t> 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ủ trong vườn</a:t>
            </a:r>
          </a:p>
          <a:p>
            <a:r>
              <a:rPr lang="vi-VN" sz="2600" dirty="0">
                <a:solidFill>
                  <a:schemeClr val="bg1"/>
                </a:solidFill>
              </a:rPr>
              <a:t>Thành mỡ màu của đất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trang mặt nước</a:t>
            </a:r>
          </a:p>
          <a:p>
            <a:r>
              <a:rPr lang="vi-VN" sz="2600" dirty="0">
                <a:solidFill>
                  <a:schemeClr val="bg1"/>
                </a:solidFill>
              </a:rPr>
              <a:t>Làm gương cho trăng soi.</a:t>
            </a:r>
          </a:p>
          <a:p>
            <a:r>
              <a:rPr lang="vi-VN" sz="2600" dirty="0">
                <a:solidFill>
                  <a:schemeClr val="bg1"/>
                </a:solidFill>
              </a:rPr>
              <a:t> 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đến là nghịch</a:t>
            </a:r>
          </a:p>
          <a:p>
            <a:r>
              <a:rPr lang="vi-VN" sz="2600" dirty="0">
                <a:solidFill>
                  <a:schemeClr val="bg1"/>
                </a:solidFill>
              </a:rPr>
              <a:t>Có hôm chẳng cần mây</a:t>
            </a:r>
          </a:p>
          <a:p>
            <a:r>
              <a:rPr lang="vi-VN" sz="2600" dirty="0">
                <a:solidFill>
                  <a:schemeClr val="bg1"/>
                </a:solidFill>
              </a:rPr>
              <a:t>Bất chợt ào ào xuống</a:t>
            </a:r>
          </a:p>
          <a:p>
            <a:r>
              <a:rPr lang="vi-VN" sz="2600" dirty="0">
                <a:solidFill>
                  <a:schemeClr val="bg1"/>
                </a:solidFill>
              </a:rPr>
              <a:t>Rồi ào ào đi ngay.</a:t>
            </a:r>
          </a:p>
          <a:p>
            <a:r>
              <a:rPr lang="vi-VN" sz="2600" dirty="0" smtClean="0">
                <a:solidFill>
                  <a:schemeClr val="bg1"/>
                </a:solidFill>
              </a:rPr>
              <a:t>                 Nguyễn </a:t>
            </a:r>
            <a:r>
              <a:rPr lang="vi-VN" sz="2600" dirty="0">
                <a:solidFill>
                  <a:schemeClr val="bg1"/>
                </a:solidFill>
              </a:rPr>
              <a:t>Khắc 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-27384"/>
            <a:ext cx="4572000" cy="68941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600" b="1" smtClean="0">
              <a:solidFill>
                <a:schemeClr val="bg1"/>
              </a:solidFill>
            </a:endParaRPr>
          </a:p>
          <a:p>
            <a:r>
              <a:rPr lang="vi-VN" sz="2600" b="1" smtClean="0">
                <a:solidFill>
                  <a:schemeClr val="bg1"/>
                </a:solidFill>
              </a:rPr>
              <a:t>Hạt </a:t>
            </a:r>
            <a:r>
              <a:rPr lang="vi-VN" sz="2600" b="1" dirty="0">
                <a:solidFill>
                  <a:schemeClr val="bg1"/>
                </a:solidFill>
              </a:rPr>
              <a:t>mưa</a:t>
            </a:r>
            <a:endParaRPr lang="vi-VN" sz="2600" dirty="0">
              <a:solidFill>
                <a:schemeClr val="bg1"/>
              </a:solidFill>
            </a:endParaRPr>
          </a:p>
          <a:p>
            <a:r>
              <a:rPr lang="vi-VN" sz="2600" dirty="0">
                <a:solidFill>
                  <a:schemeClr val="bg1"/>
                </a:solidFill>
              </a:rPr>
              <a:t>Mây mang đầy mình </a:t>
            </a:r>
            <a:r>
              <a:rPr lang="vi-VN" sz="2600" b="1" dirty="0">
                <a:solidFill>
                  <a:srgbClr val="FF0000"/>
                </a:solidFill>
              </a:rPr>
              <a:t>nước</a:t>
            </a:r>
          </a:p>
          <a:p>
            <a:r>
              <a:rPr lang="vi-VN" sz="2600" dirty="0">
                <a:solidFill>
                  <a:schemeClr val="bg1"/>
                </a:solidFill>
              </a:rPr>
              <a:t>Gió thổi thành hạt mưa</a:t>
            </a:r>
          </a:p>
          <a:p>
            <a:r>
              <a:rPr lang="vi-VN" sz="2600" dirty="0">
                <a:solidFill>
                  <a:schemeClr val="bg1"/>
                </a:solidFill>
              </a:rPr>
              <a:t>Rồi chưa đều cho đất</a:t>
            </a:r>
          </a:p>
          <a:p>
            <a:r>
              <a:rPr lang="vi-VN" sz="2600" dirty="0">
                <a:solidFill>
                  <a:schemeClr val="bg1"/>
                </a:solidFill>
              </a:rPr>
              <a:t>Cho cỏ cây, sông hồ.</a:t>
            </a:r>
          </a:p>
          <a:p>
            <a:r>
              <a:rPr lang="vi-VN" sz="2600" dirty="0">
                <a:solidFill>
                  <a:schemeClr val="bg1"/>
                </a:solidFill>
              </a:rPr>
              <a:t> 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ủ trong vườn</a:t>
            </a:r>
          </a:p>
          <a:p>
            <a:r>
              <a:rPr lang="vi-VN" sz="2600" dirty="0">
                <a:solidFill>
                  <a:schemeClr val="bg1"/>
                </a:solidFill>
              </a:rPr>
              <a:t>Thành mỡ màu của đất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</a:t>
            </a:r>
            <a:r>
              <a:rPr lang="vi-VN" sz="2600" b="1" dirty="0">
                <a:solidFill>
                  <a:srgbClr val="FF0000"/>
                </a:solidFill>
              </a:rPr>
              <a:t>trang</a:t>
            </a:r>
            <a:r>
              <a:rPr lang="vi-VN" sz="2600" dirty="0">
                <a:solidFill>
                  <a:schemeClr val="bg1"/>
                </a:solidFill>
              </a:rPr>
              <a:t> mặt nước</a:t>
            </a:r>
          </a:p>
          <a:p>
            <a:r>
              <a:rPr lang="vi-VN" sz="2600" dirty="0">
                <a:solidFill>
                  <a:schemeClr val="bg1"/>
                </a:solidFill>
              </a:rPr>
              <a:t>Làm gương cho trăng </a:t>
            </a:r>
            <a:r>
              <a:rPr lang="vi-VN" sz="2600" b="1" dirty="0">
                <a:solidFill>
                  <a:srgbClr val="FF0000"/>
                </a:solidFill>
              </a:rPr>
              <a:t>soi</a:t>
            </a:r>
            <a:r>
              <a:rPr lang="vi-VN" sz="2600" dirty="0">
                <a:solidFill>
                  <a:schemeClr val="bg1"/>
                </a:solidFill>
              </a:rPr>
              <a:t>.</a:t>
            </a:r>
          </a:p>
          <a:p>
            <a:r>
              <a:rPr lang="vi-VN" sz="2600" dirty="0">
                <a:solidFill>
                  <a:schemeClr val="bg1"/>
                </a:solidFill>
              </a:rPr>
              <a:t> </a:t>
            </a:r>
          </a:p>
          <a:p>
            <a:r>
              <a:rPr lang="vi-VN" sz="2600" dirty="0">
                <a:solidFill>
                  <a:schemeClr val="bg1"/>
                </a:solidFill>
              </a:rPr>
              <a:t>Hạt mưa đến là </a:t>
            </a:r>
            <a:r>
              <a:rPr lang="vi-VN" sz="2600" b="1" dirty="0">
                <a:solidFill>
                  <a:srgbClr val="FF0000"/>
                </a:solidFill>
              </a:rPr>
              <a:t>nghịch</a:t>
            </a:r>
          </a:p>
          <a:p>
            <a:r>
              <a:rPr lang="vi-VN" sz="2600" dirty="0">
                <a:solidFill>
                  <a:schemeClr val="bg1"/>
                </a:solidFill>
              </a:rPr>
              <a:t>Có hôm chẳng cần mây</a:t>
            </a:r>
          </a:p>
          <a:p>
            <a:r>
              <a:rPr lang="vi-VN" sz="2600" dirty="0">
                <a:solidFill>
                  <a:schemeClr val="bg1"/>
                </a:solidFill>
              </a:rPr>
              <a:t>Bất chợt ào ào xuống</a:t>
            </a:r>
          </a:p>
          <a:p>
            <a:r>
              <a:rPr lang="vi-VN" sz="2600" dirty="0">
                <a:solidFill>
                  <a:schemeClr val="bg1"/>
                </a:solidFill>
              </a:rPr>
              <a:t>Rồi ào ào đi ngay.</a:t>
            </a:r>
          </a:p>
          <a:p>
            <a:r>
              <a:rPr lang="vi-VN" sz="2600" dirty="0" smtClean="0">
                <a:solidFill>
                  <a:schemeClr val="bg1"/>
                </a:solidFill>
              </a:rPr>
              <a:t>                 Nguyễn </a:t>
            </a:r>
            <a:r>
              <a:rPr lang="vi-VN" sz="2600" dirty="0">
                <a:solidFill>
                  <a:schemeClr val="bg1"/>
                </a:solidFill>
              </a:rPr>
              <a:t>Khắc Hảo</a:t>
            </a:r>
          </a:p>
        </p:txBody>
      </p:sp>
    </p:spTree>
    <p:extLst>
      <p:ext uri="{BB962C8B-B14F-4D97-AF65-F5344CB8AC3E}">
        <p14:creationId xmlns:p14="http://schemas.microsoft.com/office/powerpoint/2010/main" val="2215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-273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800" b="1" dirty="0">
                <a:solidFill>
                  <a:srgbClr val="FFC000"/>
                </a:solidFill>
              </a:rPr>
              <a:t>2. Tìm và viết các từ :</a:t>
            </a:r>
            <a:endParaRPr lang="vi-VN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vi-VN" sz="2800" b="1" dirty="0">
                <a:solidFill>
                  <a:schemeClr val="bg1"/>
                </a:solidFill>
              </a:rPr>
              <a:t>a) Chứa tiếng bắt đầu bằng</a:t>
            </a:r>
            <a:r>
              <a:rPr lang="vi-VN" sz="2800" b="1" i="1" dirty="0">
                <a:solidFill>
                  <a:schemeClr val="bg1"/>
                </a:solidFill>
              </a:rPr>
              <a:t> l</a:t>
            </a:r>
            <a:r>
              <a:rPr lang="vi-VN" sz="2800" b="1" dirty="0">
                <a:solidFill>
                  <a:schemeClr val="bg1"/>
                </a:solidFill>
              </a:rPr>
              <a:t> hoặc </a:t>
            </a:r>
            <a:r>
              <a:rPr lang="vi-VN" sz="2800" b="1" i="1" dirty="0">
                <a:solidFill>
                  <a:schemeClr val="bg1"/>
                </a:solidFill>
              </a:rPr>
              <a:t>n</a:t>
            </a:r>
            <a:r>
              <a:rPr lang="vi-VN" sz="2800" b="1" dirty="0">
                <a:solidFill>
                  <a:schemeClr val="bg1"/>
                </a:solidFill>
              </a:rPr>
              <a:t>, có nghĩa như sau</a:t>
            </a:r>
            <a:r>
              <a:rPr lang="vi-VN" sz="2800" dirty="0">
                <a:solidFill>
                  <a:schemeClr val="bg1"/>
                </a:solidFill>
              </a:rPr>
              <a:t> :</a:t>
            </a:r>
          </a:p>
          <a:p>
            <a:pPr marL="0" indent="0">
              <a:buNone/>
            </a:pPr>
            <a:r>
              <a:rPr lang="vi-VN" sz="2800" dirty="0">
                <a:solidFill>
                  <a:schemeClr val="bg1"/>
                </a:solidFill>
              </a:rPr>
              <a:t>-Tên một nước láng giềng ở phía tây nước </a:t>
            </a:r>
            <a:r>
              <a:rPr lang="vi-VN" sz="2800" dirty="0" smtClean="0">
                <a:solidFill>
                  <a:schemeClr val="bg1"/>
                </a:solidFill>
              </a:rPr>
              <a:t>ta</a:t>
            </a:r>
            <a:endParaRPr lang="vi-VN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2800" dirty="0">
                <a:solidFill>
                  <a:schemeClr val="bg1"/>
                </a:solidFill>
              </a:rPr>
              <a:t>-Nơi tận cùng phía nam trái đất, quanh năm đóng </a:t>
            </a:r>
            <a:r>
              <a:rPr lang="vi-VN" sz="2800" dirty="0" smtClean="0">
                <a:solidFill>
                  <a:schemeClr val="bg1"/>
                </a:solidFill>
              </a:rPr>
              <a:t>băng</a:t>
            </a:r>
          </a:p>
          <a:p>
            <a:pPr marL="0" indent="0">
              <a:buNone/>
            </a:pPr>
            <a:r>
              <a:rPr lang="vi-VN" sz="2800" dirty="0" smtClean="0">
                <a:solidFill>
                  <a:schemeClr val="bg1"/>
                </a:solidFill>
              </a:rPr>
              <a:t>-Tên </a:t>
            </a:r>
            <a:r>
              <a:rPr lang="vi-VN" sz="2800" dirty="0">
                <a:solidFill>
                  <a:schemeClr val="bg1"/>
                </a:solidFill>
              </a:rPr>
              <a:t>một nước ở gần nước ta, có thủ đô là Băng </a:t>
            </a:r>
            <a:r>
              <a:rPr lang="vi-VN" sz="2800" dirty="0" smtClean="0">
                <a:solidFill>
                  <a:schemeClr val="bg1"/>
                </a:solidFill>
              </a:rPr>
              <a:t>Cốc</a:t>
            </a:r>
          </a:p>
          <a:p>
            <a:pPr marL="0" indent="0">
              <a:buNone/>
            </a:pPr>
            <a:r>
              <a:rPr lang="vi-VN" sz="2800" b="1" dirty="0" smtClean="0">
                <a:solidFill>
                  <a:schemeClr val="bg1"/>
                </a:solidFill>
              </a:rPr>
              <a:t>b</a:t>
            </a:r>
            <a:r>
              <a:rPr lang="vi-VN" sz="2800" b="1" dirty="0">
                <a:solidFill>
                  <a:schemeClr val="bg1"/>
                </a:solidFill>
              </a:rPr>
              <a:t>) Chứa tiếng bắt đầu bằng v hoặc </a:t>
            </a:r>
            <a:r>
              <a:rPr lang="vi-VN" sz="2800" b="1" i="1" dirty="0">
                <a:solidFill>
                  <a:schemeClr val="bg1"/>
                </a:solidFill>
              </a:rPr>
              <a:t>d</a:t>
            </a:r>
            <a:r>
              <a:rPr lang="vi-VN" sz="2800" b="1" dirty="0">
                <a:solidFill>
                  <a:schemeClr val="bg1"/>
                </a:solidFill>
              </a:rPr>
              <a:t>, có nghĩa như sau</a:t>
            </a:r>
            <a:r>
              <a:rPr lang="vi-VN" sz="2800" dirty="0">
                <a:solidFill>
                  <a:schemeClr val="bg1"/>
                </a:solidFill>
              </a:rPr>
              <a:t> :</a:t>
            </a:r>
          </a:p>
          <a:p>
            <a:pPr marL="0" indent="0">
              <a:buNone/>
            </a:pPr>
            <a:r>
              <a:rPr lang="vi-VN" sz="2800" dirty="0">
                <a:solidFill>
                  <a:schemeClr val="bg1"/>
                </a:solidFill>
              </a:rPr>
              <a:t>-Màu của cánh đồng lúa </a:t>
            </a:r>
            <a:r>
              <a:rPr lang="vi-VN" sz="2800" dirty="0" smtClean="0">
                <a:solidFill>
                  <a:schemeClr val="bg1"/>
                </a:solidFill>
              </a:rPr>
              <a:t>chín</a:t>
            </a:r>
            <a:endParaRPr lang="vi-VN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2800" dirty="0">
                <a:solidFill>
                  <a:schemeClr val="bg1"/>
                </a:solidFill>
              </a:rPr>
              <a:t>-Cây cùng họ với cau, lá to, quả chứa nước ngọt, có </a:t>
            </a:r>
            <a:r>
              <a:rPr lang="vi-VN" sz="2800" dirty="0" smtClean="0">
                <a:solidFill>
                  <a:schemeClr val="bg1"/>
                </a:solidFill>
              </a:rPr>
              <a:t>cùi</a:t>
            </a:r>
            <a:endParaRPr lang="vi-VN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2800" dirty="0" smtClean="0">
                <a:solidFill>
                  <a:schemeClr val="bg1"/>
                </a:solidFill>
              </a:rPr>
              <a:t>-Loài </a:t>
            </a:r>
            <a:r>
              <a:rPr lang="vi-VN" sz="2800" dirty="0">
                <a:solidFill>
                  <a:schemeClr val="bg1"/>
                </a:solidFill>
              </a:rPr>
              <a:t>thú lớn ở rừng nhiệt đới, có vòi và </a:t>
            </a:r>
            <a:r>
              <a:rPr lang="vi-VN" sz="2800" dirty="0" smtClean="0">
                <a:solidFill>
                  <a:schemeClr val="bg1"/>
                </a:solidFill>
              </a:rPr>
              <a:t>ngà</a:t>
            </a:r>
            <a:br>
              <a:rPr lang="vi-VN" sz="2800" dirty="0" smtClean="0">
                <a:solidFill>
                  <a:schemeClr val="bg1"/>
                </a:solidFill>
              </a:rPr>
            </a:b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C000"/>
                </a:solidFill>
                <a:latin typeface="+mn-lt"/>
              </a:rPr>
              <a:t>TRÒ CHƠI</a:t>
            </a:r>
            <a:endParaRPr lang="vi-VN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4"/>
          <a:stretch/>
        </p:blipFill>
        <p:spPr>
          <a:xfrm>
            <a:off x="323528" y="1268760"/>
            <a:ext cx="8496944" cy="5617190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548160" y="2452826"/>
            <a:ext cx="360040" cy="40011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1</a:t>
            </a:r>
            <a:endParaRPr lang="vi-VN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91980" y="2420888"/>
            <a:ext cx="360040" cy="40011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2</a:t>
            </a:r>
            <a:endParaRPr lang="vi-VN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7236296" y="2420888"/>
            <a:ext cx="360040" cy="40011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3</a:t>
            </a:r>
            <a:endParaRPr lang="vi-VN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1537026" y="5157192"/>
            <a:ext cx="360040" cy="40011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4</a:t>
            </a:r>
            <a:endParaRPr lang="vi-VN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4355976" y="5157192"/>
            <a:ext cx="360040" cy="40011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5</a:t>
            </a:r>
            <a:endParaRPr lang="vi-VN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7213588" y="5157192"/>
            <a:ext cx="360040" cy="400110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29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dirty="0" smtClean="0">
                <a:solidFill>
                  <a:schemeClr val="bg1"/>
                </a:solidFill>
                <a:latin typeface="+mn-lt"/>
              </a:rPr>
              <a:t>Tên một nước láng giếng ở phía Tây nước ta</a:t>
            </a:r>
            <a:endParaRPr lang="vi-VN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6" y="1556792"/>
            <a:ext cx="7810500" cy="5181600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676456" y="6453336"/>
            <a:ext cx="3600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91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dirty="0" smtClean="0">
                <a:solidFill>
                  <a:schemeClr val="bg1"/>
                </a:solidFill>
                <a:latin typeface="+mn-lt"/>
              </a:rPr>
              <a:t>Nơi tận cùng của phía nam tráu đất quanh năm đóng băng</a:t>
            </a:r>
            <a:endParaRPr lang="vi-VN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3"/>
            <a:ext cx="8136904" cy="4577009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476569" y="6492278"/>
            <a:ext cx="648072" cy="3915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6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332</Words>
  <Application>Microsoft Office PowerPoint</Application>
  <PresentationFormat>On-screen Show (4:3)</PresentationFormat>
  <Paragraphs>101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Tên một nước láng giếng ở phía Tây nước ta</vt:lpstr>
      <vt:lpstr>Nơi tận cùng của phía nam tráu đất quanh năm đóng băng</vt:lpstr>
      <vt:lpstr>Tên mộ nước ở gần nước ta có thủ đô là Băng Cốc</vt:lpstr>
      <vt:lpstr>Màu của cánh đồng lúa chín</vt:lpstr>
      <vt:lpstr>Cây cùng họ với cau, lá to, quả chứa nước ngọt, có cùi</vt:lpstr>
      <vt:lpstr>Loài thú lớn ở rừng nhiệt đới, có vòi và ngà</vt:lpstr>
      <vt:lpstr>TRÒ CHƠI TIẾP SỨC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</cp:revision>
  <dcterms:created xsi:type="dcterms:W3CDTF">2018-08-29T11:53:53Z</dcterms:created>
  <dcterms:modified xsi:type="dcterms:W3CDTF">2020-02-26T11:15:02Z</dcterms:modified>
</cp:coreProperties>
</file>